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906000" type="A4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200" d="100"/>
          <a:sy n="200" d="100"/>
        </p:scale>
        <p:origin x="396" y="-48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573264"/>
            <a:ext cx="1157288" cy="12208228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57175" y="573264"/>
            <a:ext cx="3357563" cy="1220822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7175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28900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BA5196-5EF2-4B99-B972-04E00B7D6E30}" type="datetimeFigureOut">
              <a:rPr kumimoji="1" lang="ja-JP" altLang="en-US" smtClean="0"/>
              <a:pPr/>
              <a:t>2020/11/12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2018916"/>
              </p:ext>
            </p:extLst>
          </p:nvPr>
        </p:nvGraphicFramePr>
        <p:xfrm>
          <a:off x="332656" y="344488"/>
          <a:ext cx="2304256" cy="10801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803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40060">
                <a:tc rowSpan="2"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r>
                        <a:rPr kumimoji="1" lang="ja-JP" altLang="en-US" sz="950" dirty="0" smtClean="0">
                          <a:latin typeface="ＭＳ 明朝" pitchFamily="17" charset="-128"/>
                          <a:ea typeface="ＭＳ 明朝" pitchFamily="17" charset="-128"/>
                        </a:rPr>
                        <a:t>厚生労働省記入欄</a:t>
                      </a:r>
                      <a:endParaRPr kumimoji="1" lang="ja-JP" altLang="en-US" sz="9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登録番号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0060">
                <a:tc vMerge="1"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500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登録年月日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936346"/>
              </p:ext>
            </p:extLst>
          </p:nvPr>
        </p:nvGraphicFramePr>
        <p:xfrm>
          <a:off x="2780929" y="344488"/>
          <a:ext cx="3384375" cy="10801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843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8012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4460894"/>
              </p:ext>
            </p:extLst>
          </p:nvPr>
        </p:nvGraphicFramePr>
        <p:xfrm>
          <a:off x="365951" y="1568688"/>
          <a:ext cx="6120072" cy="576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32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1332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504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</a:tblGrid>
              <a:tr h="288000">
                <a:tc gridSpan="14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　　　　　　　　</a:t>
                      </a:r>
                      <a:endParaRPr kumimoji="1" lang="ja-JP" altLang="en-US" sz="1500" b="1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dist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受験地コード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850" kern="0" spc="0" baseline="0" dirty="0" smtClean="0">
                          <a:solidFill>
                            <a:schemeClr val="tx1"/>
                          </a:solidFill>
                          <a:latin typeface="ＭＳ 明朝" pitchFamily="17" charset="-128"/>
                          <a:ea typeface="ＭＳ 明朝" pitchFamily="17" charset="-128"/>
                        </a:rPr>
                        <a:t>平成令和</a:t>
                      </a:r>
                      <a:endParaRPr kumimoji="1" lang="ja-JP" altLang="en-US" sz="850" kern="0" spc="0" baseline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8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8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年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月施行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第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回医師国家試験合格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受験地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受験番号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4875428"/>
              </p:ext>
            </p:extLst>
          </p:nvPr>
        </p:nvGraphicFramePr>
        <p:xfrm>
          <a:off x="305272" y="2288704"/>
          <a:ext cx="6364088" cy="203344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3640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524389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50" dirty="0" smtClean="0">
                          <a:latin typeface="ＭＳ 明朝" pitchFamily="17" charset="-128"/>
                          <a:ea typeface="ＭＳ 明朝" pitchFamily="17" charset="-128"/>
                        </a:rPr>
                        <a:t>１～５の有無について</a:t>
                      </a:r>
                      <a:r>
                        <a:rPr kumimoji="1" lang="ja-JP" altLang="en-US" sz="1050" b="1" u="wavyHeavy" baseline="0" dirty="0" smtClean="0">
                          <a:latin typeface="ＭＳ 明朝" pitchFamily="17" charset="-128"/>
                          <a:ea typeface="ＭＳ 明朝" pitchFamily="17" charset="-128"/>
                        </a:rPr>
                        <a:t>必ず</a:t>
                      </a:r>
                      <a:r>
                        <a:rPr kumimoji="1" lang="ja-JP" altLang="en-US" sz="1050" dirty="0" smtClean="0">
                          <a:latin typeface="ＭＳ 明朝" pitchFamily="17" charset="-128"/>
                          <a:ea typeface="ＭＳ 明朝" pitchFamily="17" charset="-128"/>
                        </a:rPr>
                        <a:t>該当するどちらかを○で囲むこと。</a:t>
                      </a:r>
                      <a:endParaRPr kumimoji="1" lang="en-US" altLang="ja-JP" sz="105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１．成年被後見人又は被保佐人の該当の有無。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</a:t>
                      </a:r>
                      <a:r>
                        <a:rPr kumimoji="1" lang="ja-JP" altLang="en-US" sz="1000" b="0" dirty="0" smtClean="0">
                          <a:latin typeface="+mj-ea"/>
                          <a:ea typeface="+mj-ea"/>
                        </a:rPr>
                        <a:t>有 ・ 無</a:t>
                      </a:r>
                      <a:endParaRPr kumimoji="1" lang="ja-JP" altLang="en-US" sz="1050" b="0" dirty="0">
                        <a:latin typeface="+mj-ea"/>
                        <a:ea typeface="+mj-ea"/>
                      </a:endParaRPr>
                    </a:p>
                  </a:txBody>
                  <a:tcPr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72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２．罰金以上の刑に処せられたことの有無。（有の場合、その罪、刑及び刑の確定年月日）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</a:t>
                      </a:r>
                      <a:r>
                        <a:rPr kumimoji="1" lang="ja-JP" altLang="en-US" sz="1000" b="0" kern="1200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有 ・ 無</a:t>
                      </a: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</a:t>
                      </a:r>
                      <a:r>
                        <a:rPr kumimoji="1" lang="ja-JP" altLang="en-US" sz="1050" u="sng" baseline="0" dirty="0" smtClean="0">
                          <a:solidFill>
                            <a:schemeClr val="bg1"/>
                          </a:solidFill>
                          <a:uFill>
                            <a:solidFill>
                              <a:schemeClr val="tx1"/>
                            </a:solidFill>
                          </a:uFill>
                          <a:latin typeface="ＭＳ 明朝" pitchFamily="17" charset="-128"/>
                          <a:ea typeface="ＭＳ 明朝" pitchFamily="17" charset="-128"/>
                        </a:rPr>
                        <a:t>・・・・・・・・・・・・・・・・・・・・・・・・・・・・・・・・・・・・・・・・</a:t>
                      </a:r>
                      <a:endParaRPr kumimoji="1" lang="ja-JP" altLang="en-US" sz="1000" u="sng" baseline="0" dirty="0">
                        <a:solidFill>
                          <a:schemeClr val="tx1"/>
                        </a:solidFill>
                        <a:uFill>
                          <a:solidFill>
                            <a:schemeClr val="tx1"/>
                          </a:solidFill>
                        </a:u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72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３．医事に関し犯罪又は不正の行為を行ったことの有無。（有の場合、違反の事実及び年月日）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</a:t>
                      </a:r>
                      <a:r>
                        <a:rPr kumimoji="1" lang="ja-JP" altLang="en-US" sz="1000" b="0" dirty="0" smtClean="0">
                          <a:latin typeface="+mj-ea"/>
                          <a:ea typeface="+mj-ea"/>
                        </a:rPr>
                        <a:t>有 ・ 無</a:t>
                      </a: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</a:t>
                      </a:r>
                      <a:r>
                        <a:rPr kumimoji="1" lang="ja-JP" altLang="en-US" sz="1050" u="sng" dirty="0" smtClean="0">
                          <a:latin typeface="ＭＳ 明朝" pitchFamily="17" charset="-128"/>
                          <a:ea typeface="ＭＳ 明朝" pitchFamily="17" charset="-128"/>
                        </a:rPr>
                        <a:t>　</a:t>
                      </a:r>
                      <a:r>
                        <a:rPr kumimoji="1" lang="ja-JP" altLang="en-US" sz="1050" u="sng" baseline="0" dirty="0" smtClean="0">
                          <a:solidFill>
                            <a:schemeClr val="bg1"/>
                          </a:solidFill>
                          <a:uFill>
                            <a:solidFill>
                              <a:schemeClr val="tx1"/>
                            </a:solidFill>
                          </a:uFill>
                          <a:latin typeface="ＭＳ 明朝" pitchFamily="17" charset="-128"/>
                          <a:ea typeface="ＭＳ 明朝" pitchFamily="17" charset="-128"/>
                        </a:rPr>
                        <a:t>・・・・・・・・・・・・・・・・・・・・・・・・・・・・・・・・・・・・・・・</a:t>
                      </a:r>
                      <a:endParaRPr kumimoji="1" lang="ja-JP" altLang="en-US" sz="1050" u="sng" baseline="0" dirty="0">
                        <a:solidFill>
                          <a:schemeClr val="bg1"/>
                        </a:solidFill>
                        <a:uFill>
                          <a:solidFill>
                            <a:schemeClr val="tx1"/>
                          </a:solidFill>
                        </a:u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72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４．出願後の本籍又は氏名の変更の有無。（有の場合、出願時の本籍又は氏名）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</a:t>
                      </a:r>
                      <a:r>
                        <a:rPr kumimoji="1" lang="ja-JP" altLang="en-US" sz="1000" b="0" dirty="0" smtClean="0">
                          <a:latin typeface="+mj-ea"/>
                          <a:ea typeface="+mj-ea"/>
                        </a:rPr>
                        <a:t>有 ・ 無</a:t>
                      </a: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</a:t>
                      </a:r>
                      <a:r>
                        <a:rPr kumimoji="1" lang="ja-JP" altLang="en-US" sz="1050" u="sng" dirty="0" smtClean="0">
                          <a:latin typeface="ＭＳ 明朝" pitchFamily="17" charset="-128"/>
                          <a:ea typeface="ＭＳ 明朝" pitchFamily="17" charset="-128"/>
                        </a:rPr>
                        <a:t>　</a:t>
                      </a:r>
                      <a:r>
                        <a:rPr kumimoji="1" lang="ja-JP" altLang="en-US" sz="1050" u="sng" baseline="0" dirty="0" smtClean="0">
                          <a:solidFill>
                            <a:schemeClr val="bg1"/>
                          </a:solidFill>
                          <a:uFill>
                            <a:solidFill>
                              <a:schemeClr val="tx1"/>
                            </a:solidFill>
                          </a:uFill>
                          <a:latin typeface="ＭＳ 明朝" pitchFamily="17" charset="-128"/>
                          <a:ea typeface="ＭＳ 明朝" pitchFamily="17" charset="-128"/>
                        </a:rPr>
                        <a:t>・・・・・・・・・・・・・・・・・・・・・・・・・・・・・・・・・・・・・・・</a:t>
                      </a:r>
                      <a:endParaRPr kumimoji="1" lang="ja-JP" altLang="en-US" sz="1050" u="sng" baseline="0" dirty="0">
                        <a:solidFill>
                          <a:schemeClr val="bg1"/>
                        </a:solidFill>
                        <a:uFill>
                          <a:solidFill>
                            <a:schemeClr val="tx1"/>
                          </a:solidFill>
                        </a:u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72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５．旧姓併記の希望の有無。</a:t>
                      </a:r>
                      <a:endParaRPr kumimoji="1" lang="en-US" altLang="ja-JP" sz="105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5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</a:t>
                      </a:r>
                      <a:r>
                        <a:rPr kumimoji="1" lang="ja-JP" altLang="en-US" sz="1000" b="0" kern="1200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有 ・ 無</a:t>
                      </a:r>
                      <a:endParaRPr kumimoji="1" lang="ja-JP" altLang="en-US" sz="1000" u="sng" baseline="0" dirty="0">
                        <a:solidFill>
                          <a:schemeClr val="bg1"/>
                        </a:solidFill>
                        <a:uFill>
                          <a:solidFill>
                            <a:schemeClr val="tx1"/>
                          </a:solidFill>
                        </a:u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8" name="正方形/長方形 7"/>
          <p:cNvSpPr/>
          <p:nvPr/>
        </p:nvSpPr>
        <p:spPr>
          <a:xfrm>
            <a:off x="260648" y="4304928"/>
            <a:ext cx="3744416" cy="50405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50000"/>
              </a:lnSpc>
            </a:pPr>
            <a:r>
              <a:rPr kumimoji="1" lang="ja-JP" altLang="en-US" sz="14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  上記により、医師免許を申請します。</a:t>
            </a:r>
            <a:endParaRPr kumimoji="1" lang="en-US" altLang="ja-JP" sz="1400" b="1" dirty="0" smtClean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8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</a:t>
            </a:r>
            <a:r>
              <a:rPr lang="ja-JP" altLang="en-US" sz="1000" u="sng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年</a:t>
            </a:r>
            <a:r>
              <a:rPr lang="ja-JP" altLang="en-US" sz="1000" u="sng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月</a:t>
            </a:r>
            <a:r>
              <a:rPr lang="ja-JP" altLang="en-US" sz="1000" u="sng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日</a:t>
            </a:r>
            <a:endParaRPr kumimoji="1" lang="ja-JP" altLang="en-US" sz="10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graphicFrame>
        <p:nvGraphicFramePr>
          <p:cNvPr id="9" name="表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274674"/>
              </p:ext>
            </p:extLst>
          </p:nvPr>
        </p:nvGraphicFramePr>
        <p:xfrm>
          <a:off x="365951" y="4926773"/>
          <a:ext cx="2124248" cy="31425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24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14259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本  籍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（国籍）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都　道</a:t>
                      </a:r>
                      <a:endParaRPr kumimoji="1" lang="en-US" altLang="ja-JP" sz="1000" b="0" dirty="0" smtClean="0">
                        <a:latin typeface="+mn-ea"/>
                        <a:ea typeface="+mn-ea"/>
                      </a:endParaRPr>
                    </a:p>
                    <a:p>
                      <a:pPr algn="r"/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府　県</a:t>
                      </a:r>
                      <a:endParaRPr kumimoji="1" lang="ja-JP" altLang="en-US" sz="1000" b="0" dirty="0">
                        <a:latin typeface="+mn-ea"/>
                        <a:ea typeface="+mn-ea"/>
                      </a:endParaRPr>
                    </a:p>
                  </a:txBody>
                  <a:tcPr marL="36000" marR="36000" marT="0" marB="0" anchor="ctr">
                    <a:lnL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10" name="表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0419917"/>
              </p:ext>
            </p:extLst>
          </p:nvPr>
        </p:nvGraphicFramePr>
        <p:xfrm>
          <a:off x="365951" y="5287904"/>
          <a:ext cx="6120680" cy="6012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4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506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91361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4360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住   　　　所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1000" dirty="0" smtClean="0">
                          <a:latin typeface="+mn-ea"/>
                          <a:ea typeface="+mn-ea"/>
                        </a:rPr>
                        <a:t> </a:t>
                      </a:r>
                      <a:endParaRPr kumimoji="1" lang="en-US" altLang="ja-JP" sz="1000" dirty="0" smtClean="0">
                        <a:latin typeface="+mn-ea"/>
                        <a:ea typeface="+mn-ea"/>
                      </a:endParaRPr>
                    </a:p>
                    <a:p>
                      <a:pPr algn="r"/>
                      <a:endParaRPr kumimoji="1" lang="ja-JP" altLang="en-US" sz="10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 都　道</a:t>
                      </a:r>
                      <a:endParaRPr kumimoji="1" lang="en-US" altLang="ja-JP" sz="1000" b="0" dirty="0" smtClean="0">
                        <a:latin typeface="+mn-ea"/>
                        <a:ea typeface="+mn-ea"/>
                      </a:endParaRPr>
                    </a:p>
                    <a:p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 府　県</a:t>
                      </a:r>
                      <a:endParaRPr kumimoji="1" lang="ja-JP" altLang="en-US" sz="1000" b="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9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電   　　　話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000" dirty="0" smtClean="0">
                          <a:latin typeface="+mn-ea"/>
                          <a:ea typeface="+mn-ea"/>
                        </a:rPr>
                        <a:t>　　　　　　　　（　</a:t>
                      </a:r>
                      <a:endParaRPr kumimoji="1" lang="en-US" altLang="ja-JP" sz="1000" dirty="0" smtClean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　　　　　）</a:t>
                      </a:r>
                      <a:endParaRPr kumimoji="1" lang="ja-JP" altLang="en-US" sz="1000" b="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1" name="表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22100145"/>
              </p:ext>
            </p:extLst>
          </p:nvPr>
        </p:nvGraphicFramePr>
        <p:xfrm>
          <a:off x="365951" y="5937295"/>
          <a:ext cx="4176063" cy="131996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6024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ふりがな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（氏）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（名）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94337">
                <a:tc rowSpan="2"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氏名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marL="0" marR="0" indent="0" algn="di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800" dirty="0" smtClean="0">
                          <a:latin typeface="ＭＳ 明朝" pitchFamily="17" charset="-128"/>
                          <a:ea typeface="ＭＳ 明朝" pitchFamily="17" charset="-128"/>
                        </a:rPr>
                        <a:t>(</a:t>
                      </a:r>
                      <a:r>
                        <a:rPr kumimoji="1" lang="ja-JP" altLang="en-US" sz="800" dirty="0" smtClean="0">
                          <a:latin typeface="ＭＳ 明朝" pitchFamily="17" charset="-128"/>
                          <a:ea typeface="ＭＳ 明朝" pitchFamily="17" charset="-128"/>
                        </a:rPr>
                        <a:t>旧姓</a:t>
                      </a:r>
                      <a:r>
                        <a:rPr kumimoji="1" lang="en-US" altLang="ja-JP" sz="800" dirty="0" smtClean="0">
                          <a:latin typeface="ＭＳ 明朝" pitchFamily="17" charset="-128"/>
                          <a:ea typeface="ＭＳ 明朝" pitchFamily="17" charset="-128"/>
                        </a:rPr>
                        <a:t>)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48331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通称名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endParaRPr kumimoji="1" lang="ja-JP" altLang="en-US" sz="8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2" name="表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3702413"/>
              </p:ext>
            </p:extLst>
          </p:nvPr>
        </p:nvGraphicFramePr>
        <p:xfrm>
          <a:off x="5334567" y="5937295"/>
          <a:ext cx="1152064" cy="957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78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性　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男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78800">
                <a:tc v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女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3" name="表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7844494"/>
              </p:ext>
            </p:extLst>
          </p:nvPr>
        </p:nvGraphicFramePr>
        <p:xfrm>
          <a:off x="365951" y="7329320"/>
          <a:ext cx="3531600" cy="59080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4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</a:tblGrid>
              <a:tr h="504000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生 年 月 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 smtClean="0">
                          <a:latin typeface="+mn-ea"/>
                          <a:ea typeface="+mn-ea"/>
                        </a:rPr>
                        <a:t>昭　和</a:t>
                      </a:r>
                      <a:endParaRPr kumimoji="1" lang="en-US" altLang="ja-JP" sz="300" dirty="0" smtClean="0">
                        <a:latin typeface="+mn-ea"/>
                        <a:ea typeface="+mn-ea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 smtClean="0">
                          <a:latin typeface="+mn-ea"/>
                          <a:ea typeface="+mn-ea"/>
                        </a:rPr>
                        <a:t>平　成</a:t>
                      </a:r>
                      <a:endParaRPr kumimoji="1" lang="en-US" altLang="ja-JP" sz="900" dirty="0" smtClean="0">
                        <a:latin typeface="+mn-ea"/>
                        <a:ea typeface="+mn-ea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令　和</a:t>
                      </a:r>
                      <a:endParaRPr kumimoji="1" lang="en-US" altLang="ja-JP" sz="9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 smtClean="0">
                          <a:latin typeface="+mn-ea"/>
                          <a:ea typeface="+mn-ea"/>
                        </a:rPr>
                        <a:t>西　暦</a:t>
                      </a:r>
                      <a:endParaRPr kumimoji="1" lang="en-US" altLang="ja-JP" sz="900" dirty="0" smtClean="0">
                        <a:latin typeface="+mn-ea"/>
                        <a:ea typeface="+mn-ea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年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月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" name="正方形/長方形 13"/>
          <p:cNvSpPr/>
          <p:nvPr/>
        </p:nvSpPr>
        <p:spPr>
          <a:xfrm>
            <a:off x="332656" y="7833320"/>
            <a:ext cx="3096344" cy="36004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50000"/>
              </a:lnSpc>
            </a:pPr>
            <a:r>
              <a:rPr kumimoji="1"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厚生労働大臣　殿</a:t>
            </a:r>
            <a:endParaRPr kumimoji="1" lang="ja-JP" altLang="en-US" sz="1500" b="1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graphicFrame>
        <p:nvGraphicFramePr>
          <p:cNvPr id="15" name="表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4074534"/>
              </p:ext>
            </p:extLst>
          </p:nvPr>
        </p:nvGraphicFramePr>
        <p:xfrm>
          <a:off x="365951" y="8193360"/>
          <a:ext cx="6087384" cy="158417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91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2912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291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08800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厚生労働省の受付印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都道府県の受付印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保健所の受付印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5376"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6" name="正方形/長方形 15"/>
          <p:cNvSpPr/>
          <p:nvPr/>
        </p:nvSpPr>
        <p:spPr>
          <a:xfrm>
            <a:off x="2096852" y="1496616"/>
            <a:ext cx="2664296" cy="28803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50000"/>
              </a:lnSpc>
            </a:pPr>
            <a:r>
              <a:rPr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医　 師　 免 許 申 請 書</a:t>
            </a:r>
            <a:endParaRPr kumimoji="1" lang="ja-JP" altLang="en-US" sz="15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cxnSp>
        <p:nvCxnSpPr>
          <p:cNvPr id="18" name="直線コネクタ 17"/>
          <p:cNvCxnSpPr/>
          <p:nvPr/>
        </p:nvCxnSpPr>
        <p:spPr>
          <a:xfrm>
            <a:off x="6093296" y="128464"/>
            <a:ext cx="648072" cy="648072"/>
          </a:xfrm>
          <a:prstGeom prst="line">
            <a:avLst/>
          </a:prstGeom>
          <a:ln w="63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正方形/長方形 18"/>
          <p:cNvSpPr/>
          <p:nvPr/>
        </p:nvSpPr>
        <p:spPr>
          <a:xfrm rot="2602444">
            <a:off x="6424791" y="377492"/>
            <a:ext cx="324000" cy="45719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正方形/長方形 19"/>
          <p:cNvSpPr/>
          <p:nvPr/>
        </p:nvSpPr>
        <p:spPr>
          <a:xfrm>
            <a:off x="6165304" y="128464"/>
            <a:ext cx="648072" cy="14401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6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ホチキス位置</a:t>
            </a:r>
            <a:endParaRPr kumimoji="1" lang="ja-JP" altLang="en-US" sz="6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3140968" y="704528"/>
            <a:ext cx="2664296" cy="43204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dist"/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収入印紙欄</a:t>
            </a:r>
            <a:endParaRPr lang="en-US" altLang="ja-JP" sz="1000" dirty="0" smtClean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  <a:p>
            <a:pPr algn="dist"/>
            <a:r>
              <a:rPr kumimoji="1"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（収入印紙は消印しないで下さい）</a:t>
            </a:r>
            <a:endParaRPr kumimoji="1" lang="ja-JP" altLang="en-US" sz="10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graphicFrame>
        <p:nvGraphicFramePr>
          <p:cNvPr id="22" name="表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464554"/>
              </p:ext>
            </p:extLst>
          </p:nvPr>
        </p:nvGraphicFramePr>
        <p:xfrm>
          <a:off x="3487316" y="8409384"/>
          <a:ext cx="936104" cy="360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60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00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000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60040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900" dirty="0" smtClean="0">
                          <a:latin typeface="ＭＳ 明朝" pitchFamily="17" charset="-128"/>
                          <a:ea typeface="ＭＳ 明朝" pitchFamily="17" charset="-128"/>
                        </a:rPr>
                        <a:t>都道府県</a:t>
                      </a:r>
                      <a:endParaRPr kumimoji="1" lang="en-US" altLang="ja-JP" sz="9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r>
                        <a:rPr kumimoji="1" lang="ja-JP" altLang="en-US" sz="900" dirty="0" smtClean="0">
                          <a:latin typeface="ＭＳ 明朝" pitchFamily="17" charset="-128"/>
                          <a:ea typeface="ＭＳ 明朝" pitchFamily="17" charset="-128"/>
                        </a:rPr>
                        <a:t>コード</a:t>
                      </a:r>
                      <a:endParaRPr kumimoji="1" lang="ja-JP" altLang="en-US" sz="9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54000" marR="54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36000" marB="36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36000" marB="36000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" name="テキスト ボックス 1"/>
          <p:cNvSpPr txBox="1"/>
          <p:nvPr/>
        </p:nvSpPr>
        <p:spPr>
          <a:xfrm>
            <a:off x="1340768" y="5241032"/>
            <a:ext cx="36004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b="1" dirty="0" smtClean="0"/>
              <a:t>〒</a:t>
            </a:r>
            <a:endParaRPr kumimoji="1" lang="ja-JP" altLang="en-US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6531441" y="992560"/>
            <a:ext cx="353943" cy="2304256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sz="11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第一号書式</a:t>
            </a:r>
            <a:r>
              <a:rPr kumimoji="1" lang="ja-JP" altLang="en-US" sz="1100" dirty="0" smtClean="0">
                <a:latin typeface="ＭＳ 明朝" panose="02020609040205080304" pitchFamily="17" charset="-128"/>
                <a:ea typeface="ＭＳ 明朝" panose="02020609040205080304" pitchFamily="17" charset="-128"/>
              </a:rPr>
              <a:t>（第一条の三関係）</a:t>
            </a:r>
            <a:endParaRPr kumimoji="1" lang="ja-JP" altLang="en-US" sz="11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397</TotalTime>
  <Words>465</Words>
  <Application>Microsoft Office PowerPoint</Application>
  <PresentationFormat>A4 210 x 297 mm</PresentationFormat>
  <Paragraphs>65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ＭＳ 明朝</vt:lpstr>
      <vt:lpstr>Arial</vt:lpstr>
      <vt:lpstr>Calibri</vt:lpstr>
      <vt:lpstr>Office テーマ</vt:lpstr>
      <vt:lpstr>PowerPoint プレゼンテーション</vt:lpstr>
    </vt:vector>
  </TitlesOfParts>
  <Company>厚生労働省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厚生労働省ネットワークシステム</dc:creator>
  <cp:lastModifiedBy>麻生 剛平(asou-kouhei)</cp:lastModifiedBy>
  <cp:revision>71</cp:revision>
  <cp:lastPrinted>2019-03-07T14:40:29Z</cp:lastPrinted>
  <dcterms:created xsi:type="dcterms:W3CDTF">2012-07-31T06:58:12Z</dcterms:created>
  <dcterms:modified xsi:type="dcterms:W3CDTF">2020-11-12T06:02:42Z</dcterms:modified>
</cp:coreProperties>
</file>

<file path=docProps/thumbnail.jpeg>
</file>